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7" r:id="rId2"/>
    <p:sldId id="258" r:id="rId3"/>
    <p:sldId id="259" r:id="rId4"/>
    <p:sldId id="260" r:id="rId5"/>
    <p:sldId id="261" r:id="rId6"/>
    <p:sldId id="262" r:id="rId7"/>
    <p:sldId id="263" r:id="rId8"/>
    <p:sldId id="269" r:id="rId9"/>
    <p:sldId id="264" r:id="rId10"/>
    <p:sldId id="265" r:id="rId11"/>
    <p:sldId id="266" r:id="rId12"/>
    <p:sldId id="267" r:id="rId13"/>
    <p:sldId id="268"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24" autoAdjust="0"/>
    <p:restoredTop sz="94624" autoAdjust="0"/>
  </p:normalViewPr>
  <p:slideViewPr>
    <p:cSldViewPr>
      <p:cViewPr varScale="1">
        <p:scale>
          <a:sx n="86" d="100"/>
          <a:sy n="86" d="100"/>
        </p:scale>
        <p:origin x="1530" y="90"/>
      </p:cViewPr>
      <p:guideLst>
        <p:guide orient="horz" pos="2160"/>
        <p:guide pos="2880"/>
      </p:guideLst>
    </p:cSldViewPr>
  </p:slideViewPr>
  <p:outlineViewPr>
    <p:cViewPr>
      <p:scale>
        <a:sx n="33" d="100"/>
        <a:sy n="33" d="100"/>
      </p:scale>
      <p:origin x="0" y="5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1205A1B4-BFA1-4ED6-BDD9-415CF05F6F3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05A1B4-BFA1-4ED6-BDD9-415CF05F6F3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05A1B4-BFA1-4ED6-BDD9-415CF05F6F3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1205A1B4-BFA1-4ED6-BDD9-415CF05F6F3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1205A1B4-BFA1-4ED6-BDD9-415CF05F6F3E}"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1205A1B4-BFA1-4ED6-BDD9-415CF05F6F3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1205A1B4-BFA1-4ED6-BDD9-415CF05F6F3E}"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05A1B4-BFA1-4ED6-BDD9-415CF05F6F3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205A1B4-BFA1-4ED6-BDD9-415CF05F6F3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205A1B4-BFA1-4ED6-BDD9-415CF05F6F3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8CA9ABB-F402-4135-A1DD-3766C384CE6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1205A1B4-BFA1-4ED6-BDD9-415CF05F6F3E}"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8CA9ABB-F402-4135-A1DD-3766C384CE6F}" type="datetimeFigureOut">
              <a:rPr lang="fa-IR" smtClean="0"/>
              <a:pPr/>
              <a:t>09/01/1445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05A1B4-BFA1-4ED6-BDD9-415CF05F6F3E}"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rzye\بسم الله\063.jpg"/>
          <p:cNvPicPr>
            <a:picLocks noChangeAspect="1" noChangeArrowheads="1"/>
          </p:cNvPicPr>
          <p:nvPr/>
        </p:nvPicPr>
        <p:blipFill>
          <a:blip r:embed="rId2" cstate="print"/>
          <a:srcRect/>
          <a:stretch>
            <a:fillRect/>
          </a:stretch>
        </p:blipFill>
        <p:spPr bwMode="auto">
          <a:xfrm>
            <a:off x="1043609" y="1412776"/>
            <a:ext cx="6984776" cy="36004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23528" y="209320"/>
            <a:ext cx="864096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fa-IR" sz="4000" b="1" i="1" dirty="0" smtClean="0">
                <a:solidFill>
                  <a:srgbClr val="7030A0"/>
                </a:solidFill>
                <a:latin typeface="Calibri" pitchFamily="34" charset="0"/>
                <a:ea typeface="Calibri" pitchFamily="34" charset="0"/>
                <a:cs typeface="Arial" pitchFamily="34" charset="0"/>
              </a:rPr>
              <a:t>توجه:</a:t>
            </a:r>
          </a:p>
          <a:p>
            <a:pPr marL="0" marR="0" lvl="0" indent="0" algn="just" defTabSz="914400" rtl="1" eaLnBrk="1" fontAlgn="base" latinLnBrk="0" hangingPunct="1">
              <a:lnSpc>
                <a:spcPct val="150000"/>
              </a:lnSpc>
              <a:spcBef>
                <a:spcPct val="0"/>
              </a:spcBef>
              <a:spcAft>
                <a:spcPct val="0"/>
              </a:spcAft>
              <a:buClrTx/>
              <a:buSzTx/>
              <a:buFontTx/>
              <a:buNone/>
              <a:tabLst/>
            </a:pPr>
            <a:r>
              <a:rPr kumimoji="0" lang="fa-IR" sz="36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اقدامات معمول انتقال را می توان تا پس از تغذیه نوزاد به تاخیر انداخته</a:t>
            </a:r>
            <a:r>
              <a:rPr kumimoji="0" lang="fa-IR" sz="3600" b="1" i="1" u="none" strike="noStrike" cap="none" normalizeH="0" dirty="0" smtClean="0">
                <a:ln>
                  <a:noFill/>
                </a:ln>
                <a:solidFill>
                  <a:schemeClr val="tx1"/>
                </a:solidFill>
                <a:effectLst/>
                <a:latin typeface="Calibri" pitchFamily="34" charset="0"/>
                <a:ea typeface="Calibri" pitchFamily="34" charset="0"/>
                <a:cs typeface="Arial" pitchFamily="34" charset="0"/>
              </a:rPr>
              <a:t> شود.</a:t>
            </a:r>
            <a:endParaRPr kumimoji="0" lang="fa-IR" sz="3600" b="1" i="1"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 defTabSz="914400" rtl="1" eaLnBrk="1" fontAlgn="base" latinLnBrk="0" hangingPunct="1">
              <a:lnSpc>
                <a:spcPct val="150000"/>
              </a:lnSpc>
              <a:spcBef>
                <a:spcPct val="0"/>
              </a:spcBef>
              <a:spcAft>
                <a:spcPct val="0"/>
              </a:spcAft>
              <a:buClrTx/>
              <a:buSzTx/>
              <a:buFontTx/>
              <a:buNone/>
              <a:tabLst/>
            </a:pPr>
            <a:r>
              <a:rPr lang="fa-IR" sz="3600" b="1" i="1" dirty="0" smtClean="0">
                <a:latin typeface="Calibri" pitchFamily="34" charset="0"/>
                <a:cs typeface="Arial" pitchFamily="34" charset="0"/>
              </a:rPr>
              <a:t>اولین تغذیه از پستان بهتر است ظرف یکساعت اول زایمان انجام شود.</a:t>
            </a:r>
            <a:endParaRPr kumimoji="0" lang="fa-IR" sz="3600" b="1" i="1" u="none" strike="noStrike" cap="none" normalizeH="0" baseline="0" dirty="0" smtClean="0">
              <a:ln>
                <a:noFill/>
              </a:ln>
              <a:solidFill>
                <a:schemeClr val="tx1"/>
              </a:solidFill>
              <a:effectLst/>
              <a:latin typeface="Arial" pitchFamily="34" charset="0"/>
              <a:cs typeface="Arial" pitchFamily="34" charset="0"/>
            </a:endParaRPr>
          </a:p>
        </p:txBody>
      </p:sp>
      <p:pic>
        <p:nvPicPr>
          <p:cNvPr id="21506" name="Picture 2" descr="D:\marzye\دوشیدن شیر مادر\Professor Soltanzadeh_files\2.jpg"/>
          <p:cNvPicPr>
            <a:picLocks noChangeAspect="1" noChangeArrowheads="1"/>
          </p:cNvPicPr>
          <p:nvPr/>
        </p:nvPicPr>
        <p:blipFill>
          <a:blip r:embed="rId2" cstate="print"/>
          <a:srcRect/>
          <a:stretch>
            <a:fillRect/>
          </a:stretch>
        </p:blipFill>
        <p:spPr bwMode="auto">
          <a:xfrm>
            <a:off x="755576" y="3933056"/>
            <a:ext cx="3600400" cy="2489448"/>
          </a:xfrm>
          <a:prstGeom prst="rect">
            <a:avLst/>
          </a:prstGeom>
          <a:noFill/>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536" y="1050157"/>
            <a:ext cx="8424936" cy="48639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200000"/>
              </a:lnSpc>
              <a:spcBef>
                <a:spcPct val="0"/>
              </a:spcBef>
              <a:spcAft>
                <a:spcPct val="0"/>
              </a:spcAft>
              <a:buClrTx/>
              <a:buSzTx/>
              <a:buFontTx/>
              <a:buNone/>
              <a:tabLst/>
            </a:pPr>
            <a:r>
              <a:rPr lang="fa-IR" sz="3200" b="1" i="1" dirty="0" smtClean="0">
                <a:solidFill>
                  <a:srgbClr val="7030A0"/>
                </a:solidFill>
                <a:latin typeface="Calibri" pitchFamily="34" charset="0"/>
                <a:cs typeface="Arial" pitchFamily="34" charset="0"/>
              </a:rPr>
              <a:t>به طور معمول مدت اقامت مادر در بیمارستان کوتاه است پس لازم است که اطلاعات دقیق از منابع معتبر برای بر طرف نمودن مشکلات بعدی در اختیار وی گذاشته شود و او باید بداند که در صورت برخورد با هر مشکلی با چه کسانی تماس بگیرد.</a:t>
            </a:r>
            <a:endParaRPr kumimoji="0" lang="fa-IR" sz="3200" b="1" i="1" u="none" strike="noStrike" cap="none" normalizeH="0" baseline="0" dirty="0" smtClean="0">
              <a:ln>
                <a:noFill/>
              </a:ln>
              <a:solidFill>
                <a:srgbClr val="7030A0"/>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i="1" dirty="0" smtClean="0">
                <a:solidFill>
                  <a:srgbClr val="7030A0"/>
                </a:solidFill>
                <a:latin typeface="Arial" pitchFamily="34" charset="0"/>
                <a:cs typeface="Arial" pitchFamily="34" charset="0"/>
              </a:rPr>
              <a:t>آموزشهای بعد از زایمان:</a:t>
            </a:r>
            <a:endParaRPr lang="fa-IR" b="1" i="1" dirty="0">
              <a:solidFill>
                <a:srgbClr val="7030A0"/>
              </a:solidFill>
              <a:latin typeface="Arial" pitchFamily="34" charset="0"/>
              <a:cs typeface="Arial" pitchFamily="34" charset="0"/>
            </a:endParaRPr>
          </a:p>
        </p:txBody>
      </p:sp>
      <p:sp>
        <p:nvSpPr>
          <p:cNvPr id="27649" name="Rectangle 1"/>
          <p:cNvSpPr>
            <a:spLocks noChangeArrowheads="1"/>
          </p:cNvSpPr>
          <p:nvPr/>
        </p:nvSpPr>
        <p:spPr bwMode="auto">
          <a:xfrm>
            <a:off x="179512" y="1505464"/>
            <a:ext cx="878497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 typeface="Wingdings" pitchFamily="2" charset="2"/>
              <a:buChar char="Ø"/>
              <a:tabLst/>
            </a:pPr>
            <a:r>
              <a:rPr lang="fa-IR" sz="3600" b="1" i="1" dirty="0" smtClean="0">
                <a:solidFill>
                  <a:srgbClr val="7030A0"/>
                </a:solidFill>
                <a:latin typeface="Calibri" pitchFamily="34" charset="0"/>
                <a:cs typeface="Arial" pitchFamily="34" charset="0"/>
              </a:rPr>
              <a:t>  </a:t>
            </a:r>
            <a:r>
              <a:rPr lang="fa-IR" sz="3600" b="1" i="1" dirty="0" smtClean="0">
                <a:latin typeface="Calibri" pitchFamily="34" charset="0"/>
                <a:cs typeface="Arial" pitchFamily="34" charset="0"/>
              </a:rPr>
              <a:t>بایدبه مادر آموزش داد که زخم شدن نوک پستان ، ناشی از طولانی شدن مدت شیردهی نیست بلکه به خاطر غلط قرار دادن نوزاد در زیر پستان مادر وپستان نگرفتن صحیح نوزاد اتفاق میافتد.</a:t>
            </a:r>
            <a:r>
              <a:rPr lang="fa-IR" sz="3600" b="1" i="1" dirty="0">
                <a:latin typeface="Arial" pitchFamily="34" charset="0"/>
                <a:cs typeface="Arial" pitchFamily="34" charset="0"/>
              </a:rPr>
              <a:t> </a:t>
            </a:r>
            <a:r>
              <a:rPr lang="fa-IR" sz="3600" b="1" i="1" dirty="0" smtClean="0">
                <a:latin typeface="Arial" pitchFamily="34" charset="0"/>
                <a:cs typeface="Arial" pitchFamily="34" charset="0"/>
              </a:rPr>
              <a:t>قبل از ترخیص مادر فردی ماهرباید ببیند که آیا نوزاد  پستان مادر را خوب میگیرد یا نه؟</a:t>
            </a:r>
            <a:endParaRPr lang="fa-IR" sz="3600" b="1" i="1" dirty="0" smtClean="0">
              <a:latin typeface="Calibri"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39552" y="1772816"/>
            <a:ext cx="813690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 typeface="Wingdings" pitchFamily="2" charset="2"/>
              <a:buChar char="Ø"/>
              <a:tabLst/>
            </a:pPr>
            <a:r>
              <a:rPr lang="fa-IR" sz="3600" dirty="0" smtClean="0">
                <a:latin typeface="Calibri" pitchFamily="34" charset="0"/>
                <a:cs typeface="Arial" pitchFamily="34" charset="0"/>
              </a:rPr>
              <a:t>  </a:t>
            </a:r>
            <a:r>
              <a:rPr lang="fa-IR" sz="3600" b="1" i="1" dirty="0" smtClean="0">
                <a:latin typeface="Calibri" pitchFamily="34" charset="0"/>
                <a:cs typeface="Arial" pitchFamily="34" charset="0"/>
              </a:rPr>
              <a:t>اگر جراحت یا شقاق در نوک پستان پیدا شودعلاوه بر اصلاح وضعیت شیردهی باید اصول صحیح مراقبت از زخم ها هم اعمال شود.</a:t>
            </a:r>
          </a:p>
          <a:p>
            <a:pPr marL="0" marR="0" lvl="0" indent="0" algn="r" defTabSz="914400" rtl="1" eaLnBrk="1" fontAlgn="base" latinLnBrk="0" hangingPunct="1">
              <a:lnSpc>
                <a:spcPct val="100000"/>
              </a:lnSpc>
              <a:spcBef>
                <a:spcPct val="0"/>
              </a:spcBef>
              <a:spcAft>
                <a:spcPct val="0"/>
              </a:spcAft>
              <a:buClrTx/>
              <a:buSzTx/>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7693"/>
            <a:ext cx="8784976" cy="6740307"/>
          </a:xfrm>
          <a:prstGeom prst="rect">
            <a:avLst/>
          </a:prstGeom>
        </p:spPr>
        <p:txBody>
          <a:bodyPr wrap="square">
            <a:spAutoFit/>
          </a:bodyPr>
          <a:lstStyle/>
          <a:p>
            <a:pPr algn="just">
              <a:lnSpc>
                <a:spcPct val="150000"/>
              </a:lnSpc>
              <a:buFont typeface="Wingdings" pitchFamily="2" charset="2"/>
              <a:buChar char="Ø"/>
            </a:pPr>
            <a:r>
              <a:rPr lang="fa-IR" sz="3600" b="1" i="1" dirty="0" smtClean="0">
                <a:latin typeface="Arial" pitchFamily="34" charset="0"/>
                <a:cs typeface="Arial" pitchFamily="34" charset="0"/>
              </a:rPr>
              <a:t> امکان دارد عوارض طبی متعددی همراه با حاملگی وجود داشته باشد تعداد اندکی از این شرایط و داروها مانعی برای شیردهی به شمار میروند. پس از زایمان دیابت حاملگی نیاز به درمان ندارد و فقط نوزاد را باید از نظر هیپوگلیسمی بررسی نمود. آغوز حاوی گلوکز است پس باید تغذیه زود هنگام را شروع کرد و اگر مادر دیابت قبل از بارداری داشته،درمان باید در زمان شیر دهی ادامه یابد.</a:t>
            </a:r>
            <a:endParaRPr lang="en-US" sz="3600" b="1" i="1" dirty="0">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24744"/>
            <a:ext cx="8496943" cy="4247317"/>
          </a:xfrm>
          <a:prstGeom prst="rect">
            <a:avLst/>
          </a:prstGeom>
        </p:spPr>
        <p:txBody>
          <a:bodyPr wrap="square">
            <a:spAutoFit/>
          </a:bodyPr>
          <a:lstStyle/>
          <a:p>
            <a:pPr algn="just">
              <a:lnSpc>
                <a:spcPct val="150000"/>
              </a:lnSpc>
              <a:buFont typeface="Wingdings" pitchFamily="2" charset="2"/>
              <a:buChar char="Ø"/>
            </a:pPr>
            <a:r>
              <a:rPr lang="fa-IR" sz="3600" b="1" i="1" dirty="0" smtClean="0">
                <a:latin typeface="Arial" pitchFamily="34" charset="0"/>
                <a:cs typeface="Arial" pitchFamily="34" charset="0"/>
              </a:rPr>
              <a:t> افزایش فشارخون ناشی از حاملگی نیاز به درمان با سولفات منیزیم تا 24 ساعت پس از زایمان را دارد،که مغایرتی با شیردهی ندارد.</a:t>
            </a:r>
          </a:p>
          <a:p>
            <a:pPr algn="just">
              <a:lnSpc>
                <a:spcPct val="150000"/>
              </a:lnSpc>
            </a:pPr>
            <a:r>
              <a:rPr lang="fa-IR" sz="3600" b="1" i="1" dirty="0" smtClean="0">
                <a:latin typeface="Arial" pitchFamily="34" charset="0"/>
                <a:cs typeface="Arial" pitchFamily="34" charset="0"/>
              </a:rPr>
              <a:t>اگر فشارخون قبل از بارداری وجود داشته است نیاز به ادامه درمان پس از زایمان دارد.</a:t>
            </a:r>
            <a:endParaRPr lang="en-US" sz="3600" b="1" i="1"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268760"/>
            <a:ext cx="8136903" cy="4144661"/>
          </a:xfrm>
          <a:prstGeom prst="rect">
            <a:avLst/>
          </a:prstGeom>
        </p:spPr>
        <p:txBody>
          <a:bodyPr wrap="square">
            <a:spAutoFit/>
          </a:bodyPr>
          <a:lstStyle/>
          <a:p>
            <a:pPr algn="just">
              <a:lnSpc>
                <a:spcPct val="150000"/>
              </a:lnSpc>
            </a:pPr>
            <a:r>
              <a:rPr lang="fa-IR" sz="3600" b="1" i="1" dirty="0" smtClean="0">
                <a:solidFill>
                  <a:srgbClr val="7030A0"/>
                </a:solidFill>
                <a:latin typeface="Arial" pitchFamily="34" charset="0"/>
                <a:cs typeface="Arial" pitchFamily="34" charset="0"/>
              </a:rPr>
              <a:t>بسیاری از داروهای فشارخون وجود دارد که بدون عارضه در شیردهی هستند.</a:t>
            </a:r>
          </a:p>
          <a:p>
            <a:pPr algn="just">
              <a:lnSpc>
                <a:spcPct val="150000"/>
              </a:lnSpc>
            </a:pPr>
            <a:r>
              <a:rPr lang="fa-IR" sz="3600" b="1" i="1" dirty="0" smtClean="0">
                <a:solidFill>
                  <a:srgbClr val="7030A0"/>
                </a:solidFill>
                <a:latin typeface="Arial" pitchFamily="34" charset="0"/>
                <a:cs typeface="Arial" pitchFamily="34" charset="0"/>
              </a:rPr>
              <a:t>اکثر عفونت های مادران منعی برای شیردهی ندارند به جز </a:t>
            </a:r>
            <a:r>
              <a:rPr lang="en-US" sz="3600" b="1" i="1" dirty="0" smtClean="0">
                <a:solidFill>
                  <a:srgbClr val="7030A0"/>
                </a:solidFill>
                <a:latin typeface="Arial" pitchFamily="34" charset="0"/>
                <a:cs typeface="Arial" pitchFamily="34" charset="0"/>
              </a:rPr>
              <a:t>HIV </a:t>
            </a:r>
            <a:r>
              <a:rPr lang="fa-IR" sz="3600" b="1" i="1" dirty="0" smtClean="0">
                <a:solidFill>
                  <a:srgbClr val="7030A0"/>
                </a:solidFill>
                <a:latin typeface="Arial" pitchFamily="34" charset="0"/>
                <a:cs typeface="Arial" pitchFamily="34" charset="0"/>
              </a:rPr>
              <a:t>و نیز قطع موقت شیر در عفونت هرپس نوک پستان. </a:t>
            </a:r>
            <a:endParaRPr lang="en-US" sz="3600" b="1" i="1" dirty="0">
              <a:solidFill>
                <a:srgbClr val="7030A0"/>
              </a:solidFill>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i="1" dirty="0" smtClean="0">
                <a:solidFill>
                  <a:srgbClr val="7030A0"/>
                </a:solidFill>
                <a:latin typeface="Arial" pitchFamily="34" charset="0"/>
                <a:cs typeface="Arial" pitchFamily="34" charset="0"/>
              </a:rPr>
              <a:t>پیگیری های پس از زایمان:</a:t>
            </a:r>
            <a:endParaRPr lang="fa-IR" b="1" i="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251520" y="1916832"/>
            <a:ext cx="8686800" cy="4525963"/>
          </a:xfrm>
        </p:spPr>
        <p:txBody>
          <a:bodyPr>
            <a:normAutofit/>
          </a:bodyPr>
          <a:lstStyle/>
          <a:p>
            <a:pPr algn="just">
              <a:lnSpc>
                <a:spcPct val="150000"/>
              </a:lnSpc>
              <a:buFont typeface="Wingdings" pitchFamily="2" charset="2"/>
              <a:buChar char="Ø"/>
            </a:pPr>
            <a:r>
              <a:rPr lang="fa-IR" b="1" i="1" dirty="0" smtClean="0">
                <a:solidFill>
                  <a:schemeClr val="tx1"/>
                </a:solidFill>
                <a:latin typeface="Arial" pitchFamily="34" charset="0"/>
                <a:cs typeface="Arial" pitchFamily="34" charset="0"/>
              </a:rPr>
              <a:t> ویزیت 6 هفته پس از زایمان میزان ادامه شیردهی را افزایش میدهد و هر گونه مشکل ونگرانی مادر در این ویزیت باید مورد بررسی قرار گیرد و کفایت شیر و سلامت شیرخوار باید بررسی شود.</a:t>
            </a:r>
            <a:endParaRPr lang="fa-IR" b="1" i="1" dirty="0">
              <a:solidFill>
                <a:schemeClr val="tx1"/>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36712"/>
            <a:ext cx="7560840" cy="5171737"/>
          </a:xfrm>
          <a:prstGeom prst="rect">
            <a:avLst/>
          </a:prstGeom>
        </p:spPr>
        <p:txBody>
          <a:bodyPr wrap="square">
            <a:spAutoFit/>
          </a:bodyPr>
          <a:lstStyle/>
          <a:p>
            <a:pPr algn="just">
              <a:lnSpc>
                <a:spcPct val="150000"/>
              </a:lnSpc>
              <a:buFont typeface="Wingdings" pitchFamily="2" charset="2"/>
              <a:buChar char="Ø"/>
            </a:pPr>
            <a:r>
              <a:rPr lang="fa-IR" sz="3200" b="1" i="1" dirty="0" smtClean="0">
                <a:solidFill>
                  <a:schemeClr val="bg2">
                    <a:lumMod val="50000"/>
                  </a:schemeClr>
                </a:solidFill>
                <a:latin typeface="Arial" pitchFamily="34" charset="0"/>
                <a:cs typeface="Arial" pitchFamily="34" charset="0"/>
              </a:rPr>
              <a:t> </a:t>
            </a:r>
            <a:r>
              <a:rPr lang="fa-IR" sz="3200" b="1" i="1" dirty="0" smtClean="0">
                <a:latin typeface="Arial" pitchFamily="34" charset="0"/>
                <a:cs typeface="Arial" pitchFamily="34" charset="0"/>
              </a:rPr>
              <a:t>معاینات هفته ششم پس از زایمان باید یک معاینه فیزیکی کامل لگن و پستان هم باشد. در معاینه پستان به وجود توده و هر علامتی از جراحت و یا عفونت نوک پستان</a:t>
            </a:r>
            <a:r>
              <a:rPr lang="fa-IR" sz="3200" b="1" i="1" dirty="0" smtClean="0">
                <a:solidFill>
                  <a:schemeClr val="bg2">
                    <a:lumMod val="50000"/>
                  </a:schemeClr>
                </a:solidFill>
                <a:latin typeface="Arial" pitchFamily="34" charset="0"/>
                <a:cs typeface="Arial" pitchFamily="34" charset="0"/>
              </a:rPr>
              <a:t> </a:t>
            </a:r>
            <a:r>
              <a:rPr lang="fa-IR" sz="3200" b="1" i="1" dirty="0" smtClean="0">
                <a:latin typeface="Arial" pitchFamily="34" charset="0"/>
                <a:cs typeface="Arial" pitchFamily="34" charset="0"/>
              </a:rPr>
              <a:t>دقت شود، در صورت امکان مادر می تواند شیرخوار را در فاصلۀ کوتاهی قبل از معاینه شیر بدهد تا تورم پستان را به حد اقل برساند زیرا این تورم پستان می تواند از دقت معاینه بکاهد.</a:t>
            </a:r>
            <a:r>
              <a:rPr lang="fa-IR" sz="3200" b="1" i="1" dirty="0" smtClean="0">
                <a:solidFill>
                  <a:schemeClr val="bg2">
                    <a:lumMod val="50000"/>
                  </a:schemeClr>
                </a:solidFill>
                <a:latin typeface="Arial" pitchFamily="34" charset="0"/>
                <a:cs typeface="Arial" pitchFamily="34" charset="0"/>
              </a:rPr>
              <a:t> </a:t>
            </a:r>
            <a:endParaRPr lang="en-US" sz="3200" b="1" i="1" dirty="0">
              <a:solidFill>
                <a:schemeClr val="bg2">
                  <a:lumMod val="50000"/>
                </a:schemeClr>
              </a:solidFill>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24744"/>
            <a:ext cx="8352928" cy="4433073"/>
          </a:xfrm>
          <a:prstGeom prst="rect">
            <a:avLst/>
          </a:prstGeom>
        </p:spPr>
        <p:txBody>
          <a:bodyPr wrap="square">
            <a:spAutoFit/>
          </a:bodyPr>
          <a:lstStyle/>
          <a:p>
            <a:pPr algn="just">
              <a:lnSpc>
                <a:spcPct val="150000"/>
              </a:lnSpc>
              <a:buFont typeface="Wingdings" pitchFamily="2" charset="2"/>
              <a:buChar char="Ø"/>
            </a:pPr>
            <a:r>
              <a:rPr lang="fa-IR" sz="3200" b="1" i="1" dirty="0" smtClean="0">
                <a:solidFill>
                  <a:schemeClr val="bg2">
                    <a:lumMod val="50000"/>
                  </a:schemeClr>
                </a:solidFill>
              </a:rPr>
              <a:t>  </a:t>
            </a:r>
            <a:r>
              <a:rPr lang="fa-IR" sz="3200" b="1" i="1" dirty="0" smtClean="0">
                <a:latin typeface="Arial" pitchFamily="34" charset="0"/>
                <a:cs typeface="Arial" pitchFamily="34" charset="0"/>
              </a:rPr>
              <a:t>در زنان 40 سال یا مسن تر مامو گرافی غربالی نباید به خاطر شیردهی برای مدت طولانی به تعویق انداخت.</a:t>
            </a:r>
          </a:p>
          <a:p>
            <a:pPr algn="just">
              <a:lnSpc>
                <a:spcPct val="150000"/>
              </a:lnSpc>
            </a:pPr>
            <a:r>
              <a:rPr lang="fa-IR" sz="3200" b="1" i="1" dirty="0" smtClean="0">
                <a:latin typeface="Arial" pitchFamily="34" charset="0"/>
                <a:cs typeface="Arial" pitchFamily="34" charset="0"/>
              </a:rPr>
              <a:t>اگر مادر تصمیم دارد به سرکار خود در خارج از خانه باز گردد دوشیدن شیر را می تواند قبل از زمان پیش بینی شده برای برگشت به کار آغاز کند و باید شیرش را بدوشد و  تاریخ گذاری وفریز نماید.</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365104"/>
            <a:ext cx="7848872" cy="915251"/>
          </a:xfrm>
          <a:prstGeom prst="rect">
            <a:avLst/>
          </a:prstGeom>
        </p:spPr>
        <p:txBody>
          <a:bodyPr wrap="square">
            <a:spAutoFit/>
          </a:bodyPr>
          <a:lstStyle/>
          <a:p>
            <a:pPr algn="ctr">
              <a:lnSpc>
                <a:spcPct val="200000"/>
              </a:lnSpc>
            </a:pPr>
            <a:endParaRPr lang="fa-IR" sz="3200" dirty="0" smtClean="0"/>
          </a:p>
        </p:txBody>
      </p:sp>
      <p:sp>
        <p:nvSpPr>
          <p:cNvPr id="2049" name="Rectangle 1"/>
          <p:cNvSpPr>
            <a:spLocks noChangeArrowheads="1"/>
          </p:cNvSpPr>
          <p:nvPr/>
        </p:nvSpPr>
        <p:spPr bwMode="auto">
          <a:xfrm>
            <a:off x="539552" y="1088921"/>
            <a:ext cx="8280920" cy="2171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fa-IR"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ترویج تغذیه تغذیه با شیرمادر در دوران بارداری-اقدام </a:t>
            </a:r>
            <a:r>
              <a:rPr kumimoji="0" lang="fa-IR"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سوم</a:t>
            </a:r>
            <a:endParaRPr kumimoji="0" lang="fa-IR"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ohadese\فانتزی\نی نی\EksirSoft.com (5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smtClean="0">
                <a:solidFill>
                  <a:srgbClr val="7030A0"/>
                </a:solidFill>
              </a:rPr>
              <a:t>بارداری و زایمان:</a:t>
            </a:r>
            <a:endParaRPr lang="fa-IR" sz="4400"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pPr algn="just">
              <a:lnSpc>
                <a:spcPct val="170000"/>
              </a:lnSpc>
            </a:pPr>
            <a:r>
              <a:rPr lang="fa-IR" dirty="0" smtClean="0">
                <a:solidFill>
                  <a:schemeClr val="tx1"/>
                </a:solidFill>
              </a:rPr>
              <a:t>بارداری و زایمان دو پدیده کاملا طبیعی محسوب می شوندکه بیش از اینکه نیازمند مداخله طبی باشندحمایت و همراهی مادر را می طلبد. درواقع حاملگی مثل بلوغ و یایسگی یکی از  دورانهای مهم و تکاملی زندگی یک زن تلقی   می شود که طی آن باید تکامل در جهت قبول وظایفی صورت گیرد تا نقش مادری بهتر پذیرفته شود.</a:t>
            </a:r>
            <a:endParaRPr lang="fa-IR"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83568" y="620688"/>
            <a:ext cx="77048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زندگی قبل از تولد آغاز می شود و رشد متعادل کودکان ما ارتباط تنگاتنگ با سلامت جسم و روان مادر بارداردارد</a:t>
            </a:r>
            <a:r>
              <a:rPr lang="fa-IR" sz="3600" dirty="0" smtClean="0">
                <a:latin typeface="Arial" pitchFamily="34" charset="0"/>
                <a:cs typeface="Arial" pitchFamily="34" charset="0"/>
              </a:rPr>
              <a:t>.</a:t>
            </a:r>
          </a:p>
          <a:p>
            <a:pPr marL="0" marR="0" lvl="0" indent="0" algn="just" defTabSz="914400" rtl="1" eaLnBrk="1" fontAlgn="base" latinLnBrk="0" hangingPunct="1">
              <a:lnSpc>
                <a:spcPct val="15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Arial" pitchFamily="34" charset="0"/>
                <a:cs typeface="Arial" pitchFamily="34" charset="0"/>
              </a:rPr>
              <a:t>عدم</a:t>
            </a:r>
            <a:r>
              <a:rPr kumimoji="0" lang="fa-IR" sz="3600" b="0" i="0" u="none" strike="noStrike" cap="none" normalizeH="0" dirty="0" smtClean="0">
                <a:ln>
                  <a:noFill/>
                </a:ln>
                <a:solidFill>
                  <a:schemeClr val="tx1"/>
                </a:solidFill>
                <a:effectLst/>
                <a:latin typeface="Arial" pitchFamily="34" charset="0"/>
                <a:cs typeface="Arial" pitchFamily="34" charset="0"/>
              </a:rPr>
              <a:t> آگاهی پدر و مادر در این ماههای حیاتی میتوانداثرات جبران ناپذیری در سلامت </a:t>
            </a:r>
            <a:r>
              <a:rPr lang="fa-IR" sz="3600" baseline="0" dirty="0" smtClean="0">
                <a:latin typeface="Arial" pitchFamily="34" charset="0"/>
                <a:cs typeface="Arial" pitchFamily="34" charset="0"/>
              </a:rPr>
              <a:t>آینده</a:t>
            </a:r>
            <a:r>
              <a:rPr lang="fa-IR" sz="3600" dirty="0" smtClean="0">
                <a:latin typeface="Arial" pitchFamily="34" charset="0"/>
                <a:cs typeface="Arial" pitchFamily="34" charset="0"/>
              </a:rPr>
              <a:t> سازان فردای جامعه بگذارد.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i="1" dirty="0" smtClean="0">
                <a:solidFill>
                  <a:srgbClr val="7030A0"/>
                </a:solidFill>
                <a:latin typeface="Arial" pitchFamily="34" charset="0"/>
                <a:cs typeface="Arial" pitchFamily="34" charset="0"/>
              </a:rPr>
              <a:t>     </a:t>
            </a:r>
            <a:r>
              <a:rPr lang="fa-IR" sz="4800" b="1" i="1" dirty="0" smtClean="0">
                <a:solidFill>
                  <a:srgbClr val="7030A0"/>
                </a:solidFill>
                <a:latin typeface="Arial" pitchFamily="34" charset="0"/>
                <a:cs typeface="Arial" pitchFamily="34" charset="0"/>
              </a:rPr>
              <a:t>هدف:</a:t>
            </a:r>
            <a:endParaRPr lang="fa-IR" sz="4800" b="1" i="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pPr algn="just">
              <a:lnSpc>
                <a:spcPct val="170000"/>
              </a:lnSpc>
            </a:pPr>
            <a:r>
              <a:rPr lang="fa-IR" sz="3600" b="1" i="1" dirty="0" smtClean="0">
                <a:solidFill>
                  <a:schemeClr val="tx1"/>
                </a:solidFill>
                <a:latin typeface="Arial" pitchFamily="34" charset="0"/>
                <a:cs typeface="Arial" pitchFamily="34" charset="0"/>
              </a:rPr>
              <a:t>هدف ما آماده کردن مادر باردار و افزایش شناخت وی نسبت به تغییرات بوجود آمده و ارتقاء بهداشت خود و فرزند آینده اش و همچنین استفاده از مهارتهایی مانند تمرینات بدنی ، تمرینات تنفسی و اصلاح وضعیت است تا به آرامی و تمرکز، مادران آینده بتوانند با توانمندی جسمی و اعتماد بیشتر این مرحلۀ جدید را آغاز نمایند.</a:t>
            </a:r>
            <a:endParaRPr lang="fa-IR" sz="3600" b="1" i="1" dirty="0">
              <a:solidFill>
                <a:schemeClr val="tx1"/>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i="1" dirty="0" smtClean="0">
                <a:solidFill>
                  <a:srgbClr val="7030A0"/>
                </a:solidFill>
                <a:latin typeface="Arial" pitchFamily="34" charset="0"/>
                <a:cs typeface="Arial" pitchFamily="34" charset="0"/>
              </a:rPr>
              <a:t>حمایت از مادران شیرده قبل از زایمان:</a:t>
            </a:r>
            <a:endParaRPr lang="fa-IR" b="1" i="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251520" y="1916832"/>
            <a:ext cx="8686800" cy="4525963"/>
          </a:xfrm>
        </p:spPr>
        <p:txBody>
          <a:bodyPr/>
          <a:lstStyle/>
          <a:p>
            <a:pPr algn="just">
              <a:lnSpc>
                <a:spcPct val="200000"/>
              </a:lnSpc>
            </a:pPr>
            <a:r>
              <a:rPr lang="fa-IR" b="1" i="1" dirty="0" smtClean="0">
                <a:solidFill>
                  <a:schemeClr val="tx1"/>
                </a:solidFill>
                <a:latin typeface="Arial" pitchFamily="34" charset="0"/>
                <a:cs typeface="Arial" pitchFamily="34" charset="0"/>
              </a:rPr>
              <a:t>بیشتر مادران روش تغذیه نوزاد خود را قبل از حاملگی یا تا پایان سه ماهه اول انتخاب کرده اند بنابراین بسیار مهم است که پزشکان آموزش شیردهی را به مادر خیلی زود شروع کنند.</a:t>
            </a:r>
          </a:p>
          <a:p>
            <a:pPr>
              <a:lnSpc>
                <a:spcPct val="150000"/>
              </a:lnSpc>
              <a:buNone/>
            </a:pPr>
            <a:endParaRPr lang="fa-IR" b="1" i="1" dirty="0">
              <a:solidFill>
                <a:schemeClr val="tx1"/>
              </a:solidFill>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i="1" dirty="0" smtClean="0">
                <a:solidFill>
                  <a:srgbClr val="7030A0"/>
                </a:solidFill>
                <a:latin typeface="Arial" pitchFamily="34" charset="0"/>
                <a:cs typeface="Arial" pitchFamily="34" charset="0"/>
              </a:rPr>
              <a:t>روشهای آموزش:</a:t>
            </a:r>
            <a:endParaRPr lang="fa-IR" b="1" i="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179512" y="1772816"/>
            <a:ext cx="8784976" cy="4525963"/>
          </a:xfrm>
        </p:spPr>
        <p:txBody>
          <a:bodyPr>
            <a:normAutofit/>
          </a:bodyPr>
          <a:lstStyle/>
          <a:p>
            <a:pPr algn="just">
              <a:lnSpc>
                <a:spcPct val="200000"/>
              </a:lnSpc>
              <a:buNone/>
            </a:pPr>
            <a:r>
              <a:rPr lang="fa-IR" sz="3600" b="1" i="1" dirty="0" smtClean="0">
                <a:solidFill>
                  <a:srgbClr val="7030A0"/>
                </a:solidFill>
                <a:latin typeface="Arial" pitchFamily="34" charset="0"/>
                <a:cs typeface="Arial" pitchFamily="34" charset="0"/>
              </a:rPr>
              <a:t>1. </a:t>
            </a:r>
            <a:r>
              <a:rPr lang="fa-IR" sz="3600" b="1" i="1" dirty="0" smtClean="0">
                <a:solidFill>
                  <a:schemeClr val="tx1"/>
                </a:solidFill>
                <a:latin typeface="Arial" pitchFamily="34" charset="0"/>
                <a:cs typeface="Arial" pitchFamily="34" charset="0"/>
              </a:rPr>
              <a:t>بهتر است در کلیه زنان جوانی که برای معاینات خاص زنان ویا مشاوره در زمان بارداری مراجعه می کنند  یک معاینه پستان انجام شود و حین معاینات به آنها در مورد فواید تغذیه نوزاد با شیر مادر آموزش داده شود.</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52736"/>
            <a:ext cx="7848872" cy="5391156"/>
          </a:xfrm>
          <a:prstGeom prst="rect">
            <a:avLst/>
          </a:prstGeom>
        </p:spPr>
        <p:txBody>
          <a:bodyPr wrap="square">
            <a:spAutoFit/>
          </a:bodyPr>
          <a:lstStyle/>
          <a:p>
            <a:pPr algn="just">
              <a:lnSpc>
                <a:spcPct val="250000"/>
              </a:lnSpc>
            </a:pPr>
            <a:r>
              <a:rPr lang="fa-IR" sz="3600" b="1" i="1" dirty="0" smtClean="0">
                <a:solidFill>
                  <a:srgbClr val="7030A0"/>
                </a:solidFill>
                <a:latin typeface="Arial" pitchFamily="34" charset="0"/>
                <a:cs typeface="Arial" pitchFamily="34" charset="0"/>
              </a:rPr>
              <a:t>2. </a:t>
            </a:r>
            <a:r>
              <a:rPr lang="fa-IR" sz="3600" b="1" i="1" dirty="0" smtClean="0">
                <a:latin typeface="Arial" pitchFamily="34" charset="0"/>
                <a:cs typeface="Arial" pitchFamily="34" charset="0"/>
              </a:rPr>
              <a:t>باید کلاسهای آموزش شیردهی در دوران بارداری اجرا شود و به مادران توصیه شود که با شرکت در این کلاسها اطلاعات خود را افزایش دهند.</a:t>
            </a:r>
            <a:endParaRPr lang="fa-IR" sz="3600" b="1" i="1" dirty="0">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i="1" dirty="0" smtClean="0">
                <a:solidFill>
                  <a:srgbClr val="7030A0"/>
                </a:solidFill>
                <a:latin typeface="Arial" pitchFamily="34" charset="0"/>
                <a:cs typeface="Arial" pitchFamily="34" charset="0"/>
              </a:rPr>
              <a:t>حمایت از مادران در حین زایمان:</a:t>
            </a:r>
            <a:endParaRPr lang="fa-IR" sz="4000" b="1" i="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fa-IR" b="1" i="1" dirty="0" smtClean="0">
                <a:solidFill>
                  <a:schemeClr val="tx1"/>
                </a:solidFill>
                <a:latin typeface="Arial" pitchFamily="34" charset="0"/>
                <a:cs typeface="Arial" pitchFamily="34" charset="0"/>
              </a:rPr>
              <a:t>مراقبت از مادران سالم و نوزادان آنها در دوران بستری در بیمارستان باید دلسوزانه و با شناخت عوامل مؤثّر بر شیردهی باشد.</a:t>
            </a:r>
          </a:p>
          <a:p>
            <a:pPr algn="just">
              <a:lnSpc>
                <a:spcPct val="150000"/>
              </a:lnSpc>
            </a:pPr>
            <a:r>
              <a:rPr lang="fa-IR" b="1" i="1" dirty="0" smtClean="0">
                <a:solidFill>
                  <a:schemeClr val="tx1"/>
                </a:solidFill>
                <a:latin typeface="Arial" pitchFamily="34" charset="0"/>
                <a:cs typeface="Arial" pitchFamily="34" charset="0"/>
              </a:rPr>
              <a:t>پس از تولد نوزاد سالم باید بلافاصله در تماس پوست به پوست به مادر قرار گیرد ، می توان نوزاد را روی شکم مادر خشک و تحریک نمود.</a:t>
            </a:r>
          </a:p>
          <a:p>
            <a:pPr>
              <a:buNone/>
            </a:pPr>
            <a:endParaRPr lang="fa-IR" b="1" i="1" dirty="0" smtClean="0">
              <a:solidFill>
                <a:schemeClr val="tx1"/>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315</TotalTime>
  <Words>845</Words>
  <Application>Microsoft Office PowerPoint</Application>
  <PresentationFormat>On-screen Show (4:3)</PresentationFormat>
  <Paragraphs>32</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Franklin Gothic Book</vt:lpstr>
      <vt:lpstr>Franklin Gothic Medium</vt:lpstr>
      <vt:lpstr>Tahoma</vt:lpstr>
      <vt:lpstr>Wingdings</vt:lpstr>
      <vt:lpstr>Wingdings 2</vt:lpstr>
      <vt:lpstr>Trek</vt:lpstr>
      <vt:lpstr>PowerPoint Presentation</vt:lpstr>
      <vt:lpstr>PowerPoint Presentation</vt:lpstr>
      <vt:lpstr>بارداری و زایمان:</vt:lpstr>
      <vt:lpstr>PowerPoint Presentation</vt:lpstr>
      <vt:lpstr>     هدف:</vt:lpstr>
      <vt:lpstr>حمایت از مادران شیرده قبل از زایمان:</vt:lpstr>
      <vt:lpstr>روشهای آموزش:</vt:lpstr>
      <vt:lpstr>PowerPoint Presentation</vt:lpstr>
      <vt:lpstr>حمایت از مادران در حین زایمان:</vt:lpstr>
      <vt:lpstr>PowerPoint Presentation</vt:lpstr>
      <vt:lpstr>PowerPoint Presentation</vt:lpstr>
      <vt:lpstr>آموزشهای بعد از زایمان:</vt:lpstr>
      <vt:lpstr>PowerPoint Presentation</vt:lpstr>
      <vt:lpstr>PowerPoint Presentation</vt:lpstr>
      <vt:lpstr>PowerPoint Presentation</vt:lpstr>
      <vt:lpstr>PowerPoint Presentation</vt:lpstr>
      <vt:lpstr>پیگیری های پس از زایمان:</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marzie</dc:creator>
  <cp:lastModifiedBy>Safir</cp:lastModifiedBy>
  <cp:revision>46</cp:revision>
  <dcterms:created xsi:type="dcterms:W3CDTF">2014-12-08T04:03:00Z</dcterms:created>
  <dcterms:modified xsi:type="dcterms:W3CDTF">2023-07-26T06:31:41Z</dcterms:modified>
</cp:coreProperties>
</file>